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99" r:id="rId1"/>
  </p:sldMasterIdLst>
  <p:notesMasterIdLst>
    <p:notesMasterId r:id="rId17"/>
  </p:notesMasterIdLst>
  <p:sldIdLst>
    <p:sldId id="256" r:id="rId2"/>
    <p:sldId id="296" r:id="rId3"/>
    <p:sldId id="302" r:id="rId4"/>
    <p:sldId id="310" r:id="rId5"/>
    <p:sldId id="262" r:id="rId6"/>
    <p:sldId id="263" r:id="rId7"/>
    <p:sldId id="298" r:id="rId8"/>
    <p:sldId id="303" r:id="rId9"/>
    <p:sldId id="306" r:id="rId10"/>
    <p:sldId id="312" r:id="rId11"/>
    <p:sldId id="307" r:id="rId12"/>
    <p:sldId id="305" r:id="rId13"/>
    <p:sldId id="309" r:id="rId14"/>
    <p:sldId id="301" r:id="rId15"/>
    <p:sldId id="311" r:id="rId1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8"/>
    </p:embeddedFont>
    <p:embeddedFont>
      <p:font typeface="Bookman Old Style" panose="02050604050505020204" pitchFamily="18" charset="0"/>
      <p:regular r:id="rId19"/>
      <p:bold r:id="rId20"/>
      <p:italic r:id="rId21"/>
      <p:boldItalic r:id="rId22"/>
    </p:embeddedFont>
    <p:embeddedFont>
      <p:font typeface="Century Gothic" panose="020B0502020202020204" pitchFamily="34" charset="0"/>
      <p:regular r:id="rId23"/>
      <p:bold r:id="rId24"/>
      <p:italic r:id="rId25"/>
      <p:boldItalic r:id="rId26"/>
    </p:embeddedFont>
    <p:embeddedFont>
      <p:font typeface="Lora" pitchFamily="2" charset="0"/>
      <p:regular r:id="rId27"/>
      <p:bold r:id="rId28"/>
      <p:italic r:id="rId29"/>
      <p:boldItalic r:id="rId30"/>
    </p:embeddedFont>
    <p:embeddedFont>
      <p:font typeface="Nunito Light" pitchFamily="2" charset="0"/>
      <p:regular r:id="rId31"/>
      <p:italic r:id="rId32"/>
    </p:embeddedFont>
    <p:embeddedFont>
      <p:font typeface="Wingdings 3" panose="05040102010807070707" pitchFamily="18" charset="2"/>
      <p:regular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di Kiri" initials="SK" lastIdx="1" clrIdx="0">
    <p:extLst>
      <p:ext uri="{19B8F6BF-5375-455C-9EA6-DF929625EA0E}">
        <p15:presenceInfo xmlns:p15="http://schemas.microsoft.com/office/powerpoint/2012/main" userId="eb05009c48e2e99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72CE1C-A5F4-466A-9C4B-6FBAD7164210}">
  <a:tblStyle styleId="{2D72CE1C-A5F4-466A-9C4B-6FBAD71642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514D2F-A3E4-4461-8987-CB26D170718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68" d="100"/>
          <a:sy n="68" d="100"/>
        </p:scale>
        <p:origin x="62" y="8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1910" y="1885950"/>
            <a:ext cx="6686549" cy="169708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910" y="3583035"/>
            <a:ext cx="6686549" cy="8447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3242858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3397155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08207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57200"/>
            <a:ext cx="6686549" cy="233778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87579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56259" y="2628900"/>
            <a:ext cx="5652416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6537639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828800"/>
            <a:ext cx="6686550" cy="2043634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147247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5983695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70555"/>
            <a:ext cx="6686549" cy="2160015"/>
          </a:xfrm>
        </p:spPr>
        <p:txBody>
          <a:bodyPr anchor="ctr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504168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95283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1109" y="470554"/>
            <a:ext cx="1655701" cy="3962863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1909" y="470554"/>
            <a:ext cx="4857750" cy="39628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02374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70275" y="764400"/>
            <a:ext cx="4836600" cy="28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07475" y="3783100"/>
            <a:ext cx="4528800" cy="361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5865175" y="449375"/>
            <a:ext cx="2565600" cy="4144500"/>
          </a:xfrm>
          <a:prstGeom prst="rect">
            <a:avLst/>
          </a:prstGeom>
          <a:noFill/>
          <a:ln w="1143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13433788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>
            <a:spLocks noGrp="1"/>
          </p:cNvSpPr>
          <p:nvPr>
            <p:ph type="title"/>
          </p:nvPr>
        </p:nvSpPr>
        <p:spPr>
          <a:xfrm>
            <a:off x="811975" y="6769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7"/>
          <p:cNvSpPr txBox="1">
            <a:spLocks noGrp="1"/>
          </p:cNvSpPr>
          <p:nvPr>
            <p:ph type="subTitle" idx="1"/>
          </p:nvPr>
        </p:nvSpPr>
        <p:spPr>
          <a:xfrm>
            <a:off x="811975" y="1972200"/>
            <a:ext cx="4294800" cy="26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31" name="Google Shape;131;p7"/>
          <p:cNvSpPr>
            <a:spLocks noGrp="1"/>
          </p:cNvSpPr>
          <p:nvPr>
            <p:ph type="pic" idx="2"/>
          </p:nvPr>
        </p:nvSpPr>
        <p:spPr>
          <a:xfrm>
            <a:off x="5643775" y="539500"/>
            <a:ext cx="2787000" cy="4064400"/>
          </a:xfrm>
          <a:prstGeom prst="rect">
            <a:avLst/>
          </a:prstGeom>
          <a:noFill/>
          <a:ln w="1143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  <p:extLst>
      <p:ext uri="{BB962C8B-B14F-4D97-AF65-F5344CB8AC3E}">
        <p14:creationId xmlns:p14="http://schemas.microsoft.com/office/powerpoint/2010/main" val="20310080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body" idx="1"/>
          </p:nvPr>
        </p:nvSpPr>
        <p:spPr>
          <a:xfrm>
            <a:off x="720000" y="1215741"/>
            <a:ext cx="7704000" cy="34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8911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560374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ubTitle" idx="1"/>
          </p:nvPr>
        </p:nvSpPr>
        <p:spPr>
          <a:xfrm>
            <a:off x="4923249" y="2574149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subTitle" idx="2"/>
          </p:nvPr>
        </p:nvSpPr>
        <p:spPr>
          <a:xfrm>
            <a:off x="1715375" y="2574149"/>
            <a:ext cx="2505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subTitle" idx="3"/>
          </p:nvPr>
        </p:nvSpPr>
        <p:spPr>
          <a:xfrm>
            <a:off x="1715275" y="1949128"/>
            <a:ext cx="2505600" cy="494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9" name="Google Shape;89;p5"/>
          <p:cNvSpPr txBox="1">
            <a:spLocks noGrp="1"/>
          </p:cNvSpPr>
          <p:nvPr>
            <p:ph type="subTitle" idx="4"/>
          </p:nvPr>
        </p:nvSpPr>
        <p:spPr>
          <a:xfrm>
            <a:off x="4923150" y="1948975"/>
            <a:ext cx="2505600" cy="494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75936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544063"/>
            <a:ext cx="6686549" cy="1101600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2647597"/>
            <a:ext cx="6686549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72281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1909" y="1600200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3060" y="1594666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50509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530" y="1479527"/>
            <a:ext cx="299454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1909" y="1911725"/>
            <a:ext cx="3257170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9972" y="1477106"/>
            <a:ext cx="299925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5218" y="1909304"/>
            <a:ext cx="3254006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53790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52459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497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34566"/>
            <a:ext cx="2628899" cy="732234"/>
          </a:xfrm>
        </p:spPr>
        <p:txBody>
          <a:bodyPr anchor="b"/>
          <a:lstStyle>
            <a:lvl1pPr algn="l">
              <a:defRPr sz="15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259" y="334567"/>
            <a:ext cx="3886200" cy="406122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1198960"/>
            <a:ext cx="2628899" cy="319682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97100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600450"/>
            <a:ext cx="668655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1909" y="476224"/>
            <a:ext cx="6686550" cy="2891228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4025504"/>
            <a:ext cx="6686550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76767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171450"/>
            <a:ext cx="2138637" cy="4978971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0416" y="-589"/>
            <a:ext cx="1767506" cy="514052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11321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09" y="1600200"/>
            <a:ext cx="668655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1210" y="4597828"/>
            <a:ext cx="859712" cy="277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1910" y="4601856"/>
            <a:ext cx="571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8860" y="590837"/>
            <a:ext cx="58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310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  <p:sldLayoutId id="2147483901" r:id="rId2"/>
    <p:sldLayoutId id="2147483902" r:id="rId3"/>
    <p:sldLayoutId id="2147483903" r:id="rId4"/>
    <p:sldLayoutId id="2147483904" r:id="rId5"/>
    <p:sldLayoutId id="2147483905" r:id="rId6"/>
    <p:sldLayoutId id="2147483906" r:id="rId7"/>
    <p:sldLayoutId id="2147483907" r:id="rId8"/>
    <p:sldLayoutId id="2147483908" r:id="rId9"/>
    <p:sldLayoutId id="2147483909" r:id="rId10"/>
    <p:sldLayoutId id="2147483910" r:id="rId11"/>
    <p:sldLayoutId id="2147483911" r:id="rId12"/>
    <p:sldLayoutId id="2147483912" r:id="rId13"/>
    <p:sldLayoutId id="2147483913" r:id="rId14"/>
    <p:sldLayoutId id="2147483914" r:id="rId15"/>
    <p:sldLayoutId id="2147483915" r:id="rId16"/>
    <p:sldLayoutId id="2147483916" r:id="rId17"/>
    <p:sldLayoutId id="2147483918" r:id="rId18"/>
    <p:sldLayoutId id="2147483919" r:id="rId19"/>
    <p:sldLayoutId id="2147483920" r:id="rId20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40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2000" kern="1200">
          <a:solidFill>
            <a:srgbClr val="002060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2000" kern="1200">
          <a:solidFill>
            <a:srgbClr val="002060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2000" kern="1200">
          <a:solidFill>
            <a:srgbClr val="002060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2000" kern="1200">
          <a:solidFill>
            <a:srgbClr val="002060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2000" kern="1200">
          <a:solidFill>
            <a:srgbClr val="002060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9"/>
          <p:cNvSpPr txBox="1">
            <a:spLocks noGrp="1"/>
          </p:cNvSpPr>
          <p:nvPr>
            <p:ph type="ctrTitle"/>
          </p:nvPr>
        </p:nvSpPr>
        <p:spPr>
          <a:xfrm>
            <a:off x="570275" y="414446"/>
            <a:ext cx="4836600" cy="31753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-US" sz="4800" b="0" i="0" u="none" strike="noStrike" kern="1200" cap="none" spc="-5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Bookman Old Style" panose="020F0302020204030204"/>
                <a:ea typeface="+mj-ea"/>
                <a:cs typeface="+mj-cs"/>
              </a:rPr>
              <a:t>KING COUNTY HOUSING PRICE PREDICTION MODEL</a:t>
            </a:r>
            <a:endParaRPr lang="en-US" sz="4800" b="0" dirty="0"/>
          </a:p>
        </p:txBody>
      </p:sp>
      <p:sp>
        <p:nvSpPr>
          <p:cNvPr id="590" name="Google Shape;590;p29"/>
          <p:cNvSpPr txBox="1">
            <a:spLocks noGrp="1"/>
          </p:cNvSpPr>
          <p:nvPr>
            <p:ph type="subTitle" idx="1"/>
          </p:nvPr>
        </p:nvSpPr>
        <p:spPr>
          <a:xfrm>
            <a:off x="570275" y="3760488"/>
            <a:ext cx="4528800" cy="5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Driven solutions for the King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ounty real estate market</a:t>
            </a:r>
          </a:p>
        </p:txBody>
      </p:sp>
      <p:pic>
        <p:nvPicPr>
          <p:cNvPr id="594" name="Google Shape;594;p2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638" r="3638"/>
          <a:stretch/>
        </p:blipFill>
        <p:spPr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785CAA-A381-2F0A-98B3-8075DD790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89D836-E076-37B6-8532-100E07D54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575"/>
            <a:ext cx="9143999" cy="515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858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09029B-EB31-1985-904B-0CCD95309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9287"/>
            <a:ext cx="9143999" cy="380307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AE4CE4D2-B30F-F694-E450-97F904D0B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580" y="0"/>
            <a:ext cx="6683765" cy="960668"/>
          </a:xfrm>
        </p:spPr>
        <p:txBody>
          <a:bodyPr/>
          <a:lstStyle/>
          <a:p>
            <a:pPr algn="ctr"/>
            <a:r>
              <a:rPr lang="en-US" dirty="0"/>
              <a:t>LOG MODEL QQ-PLOT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522492-C57B-5695-CCDE-C1A1B79CDA5F}"/>
              </a:ext>
            </a:extLst>
          </p:cNvPr>
          <p:cNvSpPr txBox="1"/>
          <p:nvPr/>
        </p:nvSpPr>
        <p:spPr>
          <a:xfrm>
            <a:off x="800528" y="4430094"/>
            <a:ext cx="81618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logging the model results normality and heteroscedasticity was achieved</a:t>
            </a:r>
            <a:endParaRPr lang="en-US" sz="20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965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A68CFA-3393-B09F-2BDC-FFF499AA3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901" y="0"/>
            <a:ext cx="6683765" cy="960668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CONCLUSION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150ECD-86B3-B3D1-166F-DE377F97F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1048" y="821803"/>
            <a:ext cx="6686550" cy="4321697"/>
          </a:xfrm>
        </p:spPr>
        <p:txBody>
          <a:bodyPr>
            <a:noAutofit/>
          </a:bodyPr>
          <a:lstStyle/>
          <a:p>
            <a:r>
              <a:rPr lang="en-US" sz="2000" b="1" dirty="0"/>
              <a:t>The key factors are:</a:t>
            </a:r>
          </a:p>
          <a:p>
            <a:pPr lvl="3"/>
            <a:r>
              <a:rPr lang="en-US" sz="2000" b="1" dirty="0"/>
              <a:t>Waterfront location</a:t>
            </a:r>
          </a:p>
          <a:p>
            <a:pPr lvl="3"/>
            <a:r>
              <a:rPr lang="en-US" sz="2000" b="1" dirty="0"/>
              <a:t>Living area square footage</a:t>
            </a:r>
          </a:p>
          <a:p>
            <a:pPr lvl="3"/>
            <a:r>
              <a:rPr lang="en-US" sz="2000" b="1" dirty="0"/>
              <a:t>Overall grade of the property</a:t>
            </a:r>
          </a:p>
          <a:p>
            <a:pPr lvl="2"/>
            <a:endParaRPr lang="en-US" sz="2000" b="1" dirty="0"/>
          </a:p>
          <a:p>
            <a:r>
              <a:rPr lang="en-US" sz="2000" b="1" dirty="0"/>
              <a:t>A house with the typical features for the area retails at $528,969</a:t>
            </a:r>
          </a:p>
          <a:p>
            <a:endParaRPr lang="en-US" sz="2000" b="1" dirty="0"/>
          </a:p>
          <a:p>
            <a:r>
              <a:rPr lang="en-US" sz="2000" b="1" dirty="0"/>
              <a:t>The data shows most houses of average condition which shows an  investment potential for our stakeholders</a:t>
            </a:r>
          </a:p>
          <a:p>
            <a:endParaRPr lang="en-US" sz="2000" b="1" dirty="0"/>
          </a:p>
          <a:p>
            <a:endParaRPr lang="en-US" sz="2000" b="1" dirty="0"/>
          </a:p>
          <a:p>
            <a:pPr marL="1028700" lvl="3" indent="0"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897344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9B4E7-0426-6D0C-122F-EF12BBDED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0"/>
            <a:ext cx="7704000" cy="879676"/>
          </a:xfrm>
        </p:spPr>
        <p:txBody>
          <a:bodyPr/>
          <a:lstStyle/>
          <a:p>
            <a:pPr algn="ctr"/>
            <a:r>
              <a:rPr lang="en-US" sz="4000" dirty="0"/>
              <a:t>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FCEC40-5753-C7E6-7A25-282D2A917C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b="1" dirty="0"/>
              <a:t>Different pricing strategies to emphasize Waterfront properties</a:t>
            </a:r>
          </a:p>
          <a:p>
            <a:endParaRPr lang="en-US" sz="2000" b="1" dirty="0"/>
          </a:p>
          <a:p>
            <a:r>
              <a:rPr lang="en-US" sz="2000" b="1" dirty="0"/>
              <a:t>Investment in property upgrades</a:t>
            </a:r>
          </a:p>
          <a:p>
            <a:endParaRPr lang="en-US" sz="2000" b="1" dirty="0"/>
          </a:p>
          <a:p>
            <a:r>
              <a:rPr lang="en-US" sz="2000" b="1" dirty="0"/>
              <a:t>Highlight spacious living areas</a:t>
            </a:r>
          </a:p>
          <a:p>
            <a:endParaRPr lang="en-US" sz="2000" b="1" dirty="0"/>
          </a:p>
          <a:p>
            <a:r>
              <a:rPr lang="en-US" sz="2000" b="1" dirty="0"/>
              <a:t>Emphasis on Property Grade</a:t>
            </a:r>
          </a:p>
        </p:txBody>
      </p:sp>
    </p:spTree>
    <p:extLst>
      <p:ext uri="{BB962C8B-B14F-4D97-AF65-F5344CB8AC3E}">
        <p14:creationId xmlns:p14="http://schemas.microsoft.com/office/powerpoint/2010/main" val="3108419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4DA18-9A60-F6C9-1A10-A9FB1B383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0"/>
            <a:ext cx="7704000" cy="572700"/>
          </a:xfrm>
        </p:spPr>
        <p:txBody>
          <a:bodyPr/>
          <a:lstStyle/>
          <a:p>
            <a:pPr algn="ctr"/>
            <a:r>
              <a:rPr lang="en-US" sz="4000" dirty="0"/>
              <a:t>NEXT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490B49-88E1-7A0A-B769-0FBAC752A8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b="1" dirty="0"/>
              <a:t>Comparison with other regression models </a:t>
            </a:r>
          </a:p>
          <a:p>
            <a:pPr marL="152400" indent="0">
              <a:buNone/>
            </a:pPr>
            <a:endParaRPr lang="en-US" sz="2000" b="1" dirty="0"/>
          </a:p>
          <a:p>
            <a:r>
              <a:rPr lang="en-US" sz="2000" b="1" dirty="0"/>
              <a:t> Utilize supplementary data categories from the Kings County to improve the model's precision</a:t>
            </a:r>
          </a:p>
          <a:p>
            <a:endParaRPr lang="en-US" sz="2000" b="1" dirty="0"/>
          </a:p>
          <a:p>
            <a:r>
              <a:rPr lang="en-US" sz="2000" b="1" dirty="0"/>
              <a:t>Use of current and long term data to understand trends in the market.</a:t>
            </a:r>
          </a:p>
        </p:txBody>
      </p:sp>
    </p:spTree>
    <p:extLst>
      <p:ext uri="{BB962C8B-B14F-4D97-AF65-F5344CB8AC3E}">
        <p14:creationId xmlns:p14="http://schemas.microsoft.com/office/powerpoint/2010/main" val="657758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76;p48">
            <a:extLst>
              <a:ext uri="{FF2B5EF4-FFF2-40B4-BE49-F238E27FC236}">
                <a16:creationId xmlns:a16="http://schemas.microsoft.com/office/drawing/2014/main" id="{014B242B-05D2-D9C4-F000-62A20878249B}"/>
              </a:ext>
            </a:extLst>
          </p:cNvPr>
          <p:cNvSpPr txBox="1">
            <a:spLocks/>
          </p:cNvSpPr>
          <p:nvPr/>
        </p:nvSpPr>
        <p:spPr>
          <a:xfrm>
            <a:off x="3875482" y="520507"/>
            <a:ext cx="4448100" cy="4502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27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sz="8800" dirty="0"/>
              <a:t>Thank You</a:t>
            </a:r>
          </a:p>
        </p:txBody>
      </p:sp>
      <p:pic>
        <p:nvPicPr>
          <p:cNvPr id="16" name="Google Shape;1188;p48">
            <a:extLst>
              <a:ext uri="{FF2B5EF4-FFF2-40B4-BE49-F238E27FC236}">
                <a16:creationId xmlns:a16="http://schemas.microsoft.com/office/drawing/2014/main" id="{52AE0D8E-82E8-41C1-64B5-C93232C5AB8E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alphaModFix/>
          </a:blip>
          <a:srcRect l="1681" r="1681"/>
          <a:stretch/>
        </p:blipFill>
        <p:spPr>
          <a:xfrm>
            <a:off x="585644" y="455557"/>
            <a:ext cx="2633399" cy="4082698"/>
          </a:xfrm>
          <a:prstGeom prst="rect">
            <a:avLst/>
          </a:prstGeom>
          <a:ln w="1143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90662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5CDF1-4CB9-65AC-9354-BAE53E01F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177078"/>
            <a:ext cx="4294800" cy="822666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0BE2F9-CD45-FBC0-C6DD-AA8462741B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975" y="1097280"/>
            <a:ext cx="4294800" cy="4046220"/>
          </a:xfrm>
        </p:spPr>
        <p:txBody>
          <a:bodyPr/>
          <a:lstStyle/>
          <a:p>
            <a:pPr marL="152400" indent="0" algn="ctr">
              <a:buNone/>
            </a:pPr>
            <a:r>
              <a:rPr lang="en-US" sz="2000" b="1" dirty="0">
                <a:solidFill>
                  <a:srgbClr val="002060"/>
                </a:solidFill>
                <a:cs typeface="Arial" panose="020B0604020202020204" pitchFamily="34" charset="0"/>
              </a:rPr>
              <a:t>This project was completed using data for the dataset provided by King County, Washington. </a:t>
            </a:r>
          </a:p>
          <a:p>
            <a:pPr marL="152400" indent="0" algn="ctr">
              <a:buNone/>
            </a:pPr>
            <a:endParaRPr lang="en-US" sz="2000" b="1" dirty="0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marL="152400" indent="0" algn="ctr">
              <a:buNone/>
            </a:pPr>
            <a:r>
              <a:rPr lang="en-US" sz="2000" b="1" dirty="0">
                <a:solidFill>
                  <a:srgbClr val="002060"/>
                </a:solidFill>
                <a:cs typeface="Arial" panose="020B0604020202020204" pitchFamily="34" charset="0"/>
              </a:rPr>
              <a:t>The goal for is to come up with a suitable model for a real estate company in Washington that will be used to predict house prices which will enable them maximize on the profits</a:t>
            </a:r>
            <a:endParaRPr lang="en-US" sz="2000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9128E32-720F-B663-BA90-1CE254DDE618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30879" r="30879"/>
          <a:stretch>
            <a:fillRect/>
          </a:stretch>
        </p:blipFill>
        <p:spPr>
          <a:xfrm>
            <a:off x="5643563" y="519289"/>
            <a:ext cx="3387548" cy="438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152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1F08FF-0DDF-0727-96B0-C25BF5985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Business</a:t>
            </a:r>
            <a:r>
              <a:rPr lang="en-US" dirty="0"/>
              <a:t> </a:t>
            </a:r>
            <a:r>
              <a:rPr lang="en-US" sz="4000" dirty="0"/>
              <a:t>Understanding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F0C841-9DAC-D5F8-0008-46FF18C68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A company's real estate agent is curious about the elements that have a major influence on King County home values. This will help in formulating the optimal criterion to follow in order to optimize profit.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61565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DB79B-B02C-CC42-19AA-10212E8FD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7372" y="0"/>
            <a:ext cx="6683765" cy="960668"/>
          </a:xfrm>
        </p:spPr>
        <p:txBody>
          <a:bodyPr/>
          <a:lstStyle/>
          <a:p>
            <a:r>
              <a:rPr lang="en-US" sz="4000" dirty="0"/>
              <a:t>PROBLEM</a:t>
            </a:r>
            <a:r>
              <a:rPr lang="en-US" dirty="0"/>
              <a:t> </a:t>
            </a:r>
            <a:r>
              <a:rPr lang="en-US" sz="4000" dirty="0"/>
              <a:t>STATEMENT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ABA140-6B3B-E055-F56A-A0A7604E8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5219" y="960668"/>
            <a:ext cx="4343145" cy="3958541"/>
          </a:xfrm>
        </p:spPr>
        <p:txBody>
          <a:bodyPr/>
          <a:lstStyle/>
          <a:p>
            <a:pPr marL="323850" indent="-17145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002060"/>
                </a:solidFill>
              </a:rPr>
              <a:t>Given the complexity of factors that can affect the sale price of a house it is challenging to get a precise assessment</a:t>
            </a:r>
          </a:p>
          <a:p>
            <a:pPr marL="152400" indent="0">
              <a:buNone/>
            </a:pPr>
            <a:endParaRPr lang="en-US" sz="2000" b="1" dirty="0">
              <a:solidFill>
                <a:srgbClr val="002060"/>
              </a:solidFill>
            </a:endParaRPr>
          </a:p>
          <a:p>
            <a:pPr marL="323850" indent="-171450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002060"/>
                </a:solidFill>
              </a:rPr>
              <a:t> Data driven analysis can provide key insight to agencies and clientele to help them make informed decisions</a:t>
            </a:r>
          </a:p>
          <a:p>
            <a:endParaRPr lang="en-US" dirty="0"/>
          </a:p>
        </p:txBody>
      </p:sp>
      <p:pic>
        <p:nvPicPr>
          <p:cNvPr id="7" name="Google Shape;727;p33">
            <a:extLst>
              <a:ext uri="{FF2B5EF4-FFF2-40B4-BE49-F238E27FC236}">
                <a16:creationId xmlns:a16="http://schemas.microsoft.com/office/drawing/2014/main" id="{A4B8F2EA-D4ED-2B30-17A8-55A182529812}"/>
              </a:ext>
            </a:extLst>
          </p:cNvPr>
          <p:cNvPicPr preferRelativeResize="0">
            <a:picLocks noGrp="1"/>
          </p:cNvPicPr>
          <p:nvPr>
            <p:ph sz="half" idx="2"/>
          </p:nvPr>
        </p:nvPicPr>
        <p:blipFill rotWithShape="1">
          <a:blip r:embed="rId2">
            <a:alphaModFix/>
          </a:blip>
          <a:srcRect t="1345" b="1345"/>
          <a:stretch/>
        </p:blipFill>
        <p:spPr>
          <a:xfrm>
            <a:off x="6270579" y="1099595"/>
            <a:ext cx="2757673" cy="3333822"/>
          </a:xfrm>
          <a:prstGeom prst="rect">
            <a:avLst/>
          </a:prstGeom>
          <a:ln w="1143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6580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5"/>
          <p:cNvSpPr txBox="1">
            <a:spLocks noGrp="1"/>
          </p:cNvSpPr>
          <p:nvPr>
            <p:ph type="title"/>
          </p:nvPr>
        </p:nvSpPr>
        <p:spPr>
          <a:xfrm>
            <a:off x="720000" y="1093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Objectives</a:t>
            </a:r>
            <a:endParaRPr sz="4000" dirty="0"/>
          </a:p>
        </p:txBody>
      </p:sp>
      <p:sp>
        <p:nvSpPr>
          <p:cNvPr id="793" name="Google Shape;793;p35"/>
          <p:cNvSpPr txBox="1">
            <a:spLocks noGrp="1"/>
          </p:cNvSpPr>
          <p:nvPr>
            <p:ph type="body" idx="1"/>
          </p:nvPr>
        </p:nvSpPr>
        <p:spPr>
          <a:xfrm>
            <a:off x="1214713" y="326884"/>
            <a:ext cx="7704000" cy="48166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285750" lvl="0" indent="-2857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UcPeriod"/>
            </a:pPr>
            <a:r>
              <a:rPr lang="en-US" sz="2000" b="1" dirty="0">
                <a:solidFill>
                  <a:srgbClr val="002060"/>
                </a:solidFill>
              </a:rPr>
              <a:t>Develop a predictive model for accurate house price estimations</a:t>
            </a:r>
          </a:p>
          <a:p>
            <a:pPr marL="285750" lvl="0" indent="-2857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UcPeriod"/>
            </a:pPr>
            <a:r>
              <a:rPr lang="en-US" sz="2000" b="1" dirty="0">
                <a:solidFill>
                  <a:srgbClr val="002060"/>
                </a:solidFill>
              </a:rPr>
              <a:t>Identify key determinants that affect house pricing</a:t>
            </a:r>
          </a:p>
          <a:p>
            <a:pPr marL="285750" lvl="0" indent="-2857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UcPeriod"/>
            </a:pPr>
            <a:r>
              <a:rPr lang="en-US" sz="2000" b="1" dirty="0">
                <a:solidFill>
                  <a:srgbClr val="002060"/>
                </a:solidFill>
              </a:rPr>
              <a:t>Investigate the impact of waterfront view on price </a:t>
            </a:r>
          </a:p>
          <a:p>
            <a:pPr marL="285750" lvl="0" indent="-2857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UcPeriod"/>
            </a:pPr>
            <a:r>
              <a:rPr lang="en-US" sz="2000" b="1" dirty="0">
                <a:solidFill>
                  <a:srgbClr val="002060"/>
                </a:solidFill>
              </a:rPr>
              <a:t>Evaluate the impact of House condition on price</a:t>
            </a:r>
          </a:p>
          <a:p>
            <a:pPr marL="285750" lvl="0" indent="-2857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UcPeriod"/>
            </a:pPr>
            <a:r>
              <a:rPr lang="en-US" sz="2000" b="1" dirty="0">
                <a:solidFill>
                  <a:srgbClr val="002060"/>
                </a:solidFill>
              </a:rPr>
              <a:t>Determine the impact of house grade on price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6"/>
          <p:cNvSpPr txBox="1">
            <a:spLocks noGrp="1"/>
          </p:cNvSpPr>
          <p:nvPr>
            <p:ph type="title"/>
          </p:nvPr>
        </p:nvSpPr>
        <p:spPr>
          <a:xfrm>
            <a:off x="1894634" y="63891"/>
            <a:ext cx="6683765" cy="11321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 AND TECHNIQUES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A2565E-F56C-A875-9AFF-3E4AC19BAD6A}"/>
              </a:ext>
            </a:extLst>
          </p:cNvPr>
          <p:cNvSpPr txBox="1"/>
          <p:nvPr/>
        </p:nvSpPr>
        <p:spPr>
          <a:xfrm>
            <a:off x="1282650" y="1461880"/>
            <a:ext cx="790773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The research used an iterative method to visualize attributes in connection to price, create a multiple linear regression model using Python and Stats Models to predict house sale prices, and discover characteristics that influence King County house prices.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EF810733-F322-2BEC-26B8-B4B4FA374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22" y="75524"/>
            <a:ext cx="7704000" cy="838875"/>
          </a:xfrm>
        </p:spPr>
        <p:txBody>
          <a:bodyPr/>
          <a:lstStyle/>
          <a:p>
            <a:pPr algn="ctr"/>
            <a:r>
              <a:rPr lang="en-US" sz="4000" dirty="0"/>
              <a:t>DATA UNDERSTANDING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7AC767-403E-33D9-1C6B-4F432AFBD8E8}"/>
              </a:ext>
            </a:extLst>
          </p:cNvPr>
          <p:cNvSpPr txBox="1"/>
          <p:nvPr/>
        </p:nvSpPr>
        <p:spPr>
          <a:xfrm>
            <a:off x="772435" y="1046044"/>
            <a:ext cx="850026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• There are 21597 records with 20 features in the King County data.</a:t>
            </a:r>
          </a:p>
          <a:p>
            <a:endParaRPr lang="en-US" sz="2000" b="1" dirty="0">
              <a:solidFill>
                <a:srgbClr val="002060"/>
              </a:solidFill>
            </a:endParaRPr>
          </a:p>
          <a:p>
            <a:r>
              <a:rPr lang="en-US" sz="2000" b="1" dirty="0">
                <a:solidFill>
                  <a:srgbClr val="002060"/>
                </a:solidFill>
              </a:rPr>
              <a:t>• Some null values in the waterfront, view, and year of renovation are present in the data.</a:t>
            </a:r>
          </a:p>
          <a:p>
            <a:endParaRPr lang="en-US" sz="2000" dirty="0">
              <a:solidFill>
                <a:srgbClr val="002060"/>
              </a:solidFill>
            </a:endParaRPr>
          </a:p>
          <a:p>
            <a:r>
              <a:rPr lang="en-US" sz="2000" b="1" dirty="0">
                <a:solidFill>
                  <a:srgbClr val="002060"/>
                </a:solidFill>
              </a:rPr>
              <a:t>• The highest-priced home sold for about $</a:t>
            </a:r>
            <a:r>
              <a:rPr lang="en-US" sz="2000" b="1" dirty="0"/>
              <a:t>7,700,000</a:t>
            </a:r>
            <a:r>
              <a:rPr lang="en-US" sz="2000" b="1" dirty="0">
                <a:solidFill>
                  <a:srgbClr val="002060"/>
                </a:solidFill>
              </a:rPr>
              <a:t>, while the average is almost $540,000.</a:t>
            </a:r>
          </a:p>
          <a:p>
            <a:endParaRPr lang="en-US" sz="2000" b="1" dirty="0">
              <a:solidFill>
                <a:srgbClr val="002060"/>
              </a:solidFill>
            </a:endParaRPr>
          </a:p>
          <a:p>
            <a:r>
              <a:rPr lang="en-US" sz="2000" b="1" dirty="0">
                <a:solidFill>
                  <a:srgbClr val="002060"/>
                </a:solidFill>
              </a:rPr>
              <a:t>• The average house grade is 7, which indicates that the majority of sold homes have grades above average.</a:t>
            </a:r>
          </a:p>
          <a:p>
            <a:endParaRPr lang="en-US" sz="2000" b="1" dirty="0">
              <a:solidFill>
                <a:srgbClr val="002060"/>
              </a:solidFill>
            </a:endParaRPr>
          </a:p>
          <a:p>
            <a:r>
              <a:rPr lang="en-US" sz="2000" b="1" dirty="0">
                <a:solidFill>
                  <a:srgbClr val="002060"/>
                </a:solidFill>
              </a:rPr>
              <a:t>• In King County, the highest number of floors in a residence is 3.5.</a:t>
            </a:r>
          </a:p>
        </p:txBody>
      </p:sp>
    </p:spTree>
    <p:extLst>
      <p:ext uri="{BB962C8B-B14F-4D97-AF65-F5344CB8AC3E}">
        <p14:creationId xmlns:p14="http://schemas.microsoft.com/office/powerpoint/2010/main" val="629616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304BB9-2138-0D70-9564-D5066A351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8495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A80B53-8DFD-CB92-285F-6513204254C6}"/>
              </a:ext>
            </a:extLst>
          </p:cNvPr>
          <p:cNvSpPr txBox="1"/>
          <p:nvPr/>
        </p:nvSpPr>
        <p:spPr>
          <a:xfrm>
            <a:off x="688622" y="4380089"/>
            <a:ext cx="802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rgbClr val="002060"/>
                </a:solidFill>
                <a:effectLst/>
              </a:rPr>
              <a:t>Selected columns with highest correlations (</a:t>
            </a:r>
            <a:r>
              <a:rPr lang="en-US" sz="2000" b="1" i="0" dirty="0" err="1">
                <a:solidFill>
                  <a:srgbClr val="002060"/>
                </a:solidFill>
                <a:effectLst/>
              </a:rPr>
              <a:t>sqft_living</a:t>
            </a:r>
            <a:r>
              <a:rPr lang="en-US" sz="2000" b="1" i="0" dirty="0">
                <a:solidFill>
                  <a:srgbClr val="002060"/>
                </a:solidFill>
                <a:effectLst/>
              </a:rPr>
              <a:t>: 0.704652, grade: 0.667224, bathrooms: 0.527350) for modeling</a:t>
            </a:r>
          </a:p>
        </p:txBody>
      </p:sp>
    </p:spTree>
    <p:extLst>
      <p:ext uri="{BB962C8B-B14F-4D97-AF65-F5344CB8AC3E}">
        <p14:creationId xmlns:p14="http://schemas.microsoft.com/office/powerpoint/2010/main" val="3462240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76C74E4-FC7F-DE24-1A12-662DEAB5B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843" y="0"/>
            <a:ext cx="6683765" cy="960668"/>
          </a:xfrm>
        </p:spPr>
        <p:txBody>
          <a:bodyPr/>
          <a:lstStyle/>
          <a:p>
            <a:pPr algn="ctr"/>
            <a:r>
              <a:rPr lang="en-US" dirty="0"/>
              <a:t>Baseline Model</a:t>
            </a:r>
          </a:p>
        </p:txBody>
      </p:sp>
      <p:pic>
        <p:nvPicPr>
          <p:cNvPr id="2" name="image2.png">
            <a:extLst>
              <a:ext uri="{FF2B5EF4-FFF2-40B4-BE49-F238E27FC236}">
                <a16:creationId xmlns:a16="http://schemas.microsoft.com/office/drawing/2014/main" id="{C682E5AD-E134-F606-2946-E915777F8297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24177" y="767645"/>
            <a:ext cx="8873067" cy="3115734"/>
          </a:xfrm>
          <a:prstGeom prst="rect">
            <a:avLst/>
          </a:prstGeom>
          <a:ln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660CE1-1567-9B75-1D63-CAF72248C1BA}"/>
              </a:ext>
            </a:extLst>
          </p:cNvPr>
          <p:cNvSpPr txBox="1"/>
          <p:nvPr/>
        </p:nvSpPr>
        <p:spPr>
          <a:xfrm>
            <a:off x="1128889" y="3883379"/>
            <a:ext cx="80151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linear regression model based on independent variable that has highest number of correlation with price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Based on the model the living space increases price tends to increase by $239 per square foot.</a:t>
            </a:r>
            <a:endParaRPr lang="en-US" sz="2000" b="1" dirty="0">
              <a:solidFill>
                <a:srgbClr val="002060"/>
              </a:solidFill>
              <a:effectLst/>
              <a:ea typeface="Calibri" panose="020F0502020204030204" pitchFamily="34" charset="0"/>
            </a:endParaRPr>
          </a:p>
          <a:p>
            <a:endParaRPr lang="en-US" sz="20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47344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3005</TotalTime>
  <Words>498</Words>
  <Application>Microsoft Office PowerPoint</Application>
  <PresentationFormat>On-screen Show (16:9)</PresentationFormat>
  <Paragraphs>63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Bookman Old Style</vt:lpstr>
      <vt:lpstr>Bebas Neue</vt:lpstr>
      <vt:lpstr>Lora</vt:lpstr>
      <vt:lpstr>Nunito Light</vt:lpstr>
      <vt:lpstr>Wingdings 3</vt:lpstr>
      <vt:lpstr>Wingdings</vt:lpstr>
      <vt:lpstr>Century Gothic</vt:lpstr>
      <vt:lpstr>Arial</vt:lpstr>
      <vt:lpstr>Wisp</vt:lpstr>
      <vt:lpstr>KING COUNTY HOUSING PRICE PREDICTION MODEL</vt:lpstr>
      <vt:lpstr>OVERVIEW</vt:lpstr>
      <vt:lpstr>Business Understanding</vt:lpstr>
      <vt:lpstr>PROBLEM STATEMENT</vt:lpstr>
      <vt:lpstr>Objectives</vt:lpstr>
      <vt:lpstr>METHODOLOGY AND TECHNIQUES</vt:lpstr>
      <vt:lpstr>DATA UNDERSTANDING</vt:lpstr>
      <vt:lpstr>PowerPoint Presentation</vt:lpstr>
      <vt:lpstr>Baseline Model</vt:lpstr>
      <vt:lpstr>PowerPoint Presentation</vt:lpstr>
      <vt:lpstr>LOG MODEL QQ-PLOT</vt:lpstr>
      <vt:lpstr>CONCLUSION</vt:lpstr>
      <vt:lpstr>RECOMMENDATIONS</vt:lpstr>
      <vt:lpstr>NEXT STEPS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 HOUSING PRICE PREDICTION MODELING</dc:title>
  <dc:creator>Sadi Kiri</dc:creator>
  <cp:lastModifiedBy>Sadi Kiri</cp:lastModifiedBy>
  <cp:revision>9</cp:revision>
  <dcterms:modified xsi:type="dcterms:W3CDTF">2023-10-30T10:48:28Z</dcterms:modified>
</cp:coreProperties>
</file>